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7"/>
  </p:notesMasterIdLst>
  <p:sldIdLst>
    <p:sldId id="258" r:id="rId2"/>
    <p:sldId id="257" r:id="rId3"/>
    <p:sldId id="259" r:id="rId4"/>
    <p:sldId id="260" r:id="rId5"/>
    <p:sldId id="261" r:id="rId6"/>
  </p:sldIdLst>
  <p:sldSz cx="10621963" cy="7561263"/>
  <p:notesSz cx="6808788" cy="99409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517525" indent="-603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036638" indent="-1222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555750" indent="-1841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76450" indent="-2476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19">
          <p15:clr>
            <a:srgbClr val="A4A3A4"/>
          </p15:clr>
        </p15:guide>
        <p15:guide id="2" pos="2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2F6"/>
    <a:srgbClr val="84C6D8"/>
    <a:srgbClr val="3333FF"/>
    <a:srgbClr val="0004A8"/>
    <a:srgbClr val="333399"/>
    <a:srgbClr val="D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39" autoAdjust="0"/>
    <p:restoredTop sz="93848" autoAdjust="0"/>
  </p:normalViewPr>
  <p:slideViewPr>
    <p:cSldViewPr>
      <p:cViewPr varScale="1">
        <p:scale>
          <a:sx n="67" d="100"/>
          <a:sy n="67" d="100"/>
        </p:scale>
        <p:origin x="1566" y="66"/>
      </p:cViewPr>
      <p:guideLst>
        <p:guide orient="horz" pos="2419"/>
        <p:guide pos="25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2782" tIns="46390" rIns="92782" bIns="4639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2782" tIns="46390" rIns="92782" bIns="4639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DDE5F8-0C55-4458-8465-E335A1E4198D}" type="datetimeFigureOut">
              <a:rPr lang="ru-RU"/>
              <a:pPr>
                <a:defRPr/>
              </a:pPr>
              <a:t>13.08.2025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5813" y="746125"/>
            <a:ext cx="52371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82" tIns="46390" rIns="92782" bIns="4639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2625" y="4721225"/>
            <a:ext cx="5443538" cy="4473575"/>
          </a:xfrm>
          <a:prstGeom prst="rect">
            <a:avLst/>
          </a:prstGeom>
        </p:spPr>
        <p:txBody>
          <a:bodyPr vert="horz" lIns="92782" tIns="46390" rIns="92782" bIns="4639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2782" tIns="46390" rIns="92782" bIns="4639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2782" tIns="46390" rIns="92782" bIns="4639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F52F45-9EEF-442E-9D9A-9200E53BA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626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649" y="2348897"/>
            <a:ext cx="9028669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3295" y="4284720"/>
            <a:ext cx="7435374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8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8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7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6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6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5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57084-306D-4A1F-8E8D-701BBEFD5AEF}" type="datetimeFigureOut">
              <a:rPr lang="ru-RU"/>
              <a:pPr>
                <a:defRPr/>
              </a:pPr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57A21-833A-49FC-BAB7-60018CFC7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71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81C70-4970-4823-94B9-1C0E283D0FA8}" type="datetimeFigureOut">
              <a:rPr lang="ru-RU"/>
              <a:pPr>
                <a:defRPr/>
              </a:pPr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BC18F-1ADE-4DEA-A2BA-923B2EE6A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46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45688" y="334307"/>
            <a:ext cx="2775356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7775" y="334307"/>
            <a:ext cx="8150881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7192F-6DD5-4AE5-BCF8-FA298A7807DC}" type="datetimeFigureOut">
              <a:rPr lang="ru-RU"/>
              <a:pPr>
                <a:defRPr/>
              </a:pPr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A1DAD-41BF-4041-8324-AC866723F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27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7F47E-7DE1-46D2-8AD4-FB858A156694}" type="datetimeFigureOut">
              <a:rPr lang="ru-RU"/>
              <a:pPr>
                <a:defRPr/>
              </a:pPr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F1752-7121-42B4-BD78-91F7157F1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36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64" y="4858815"/>
            <a:ext cx="9028669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064" y="3204786"/>
            <a:ext cx="9028669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94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88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8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77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71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6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360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554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C4633-DE06-417E-965E-D5F59944B6B1}" type="datetimeFigureOut">
              <a:rPr lang="ru-RU"/>
              <a:pPr>
                <a:defRPr/>
              </a:pPr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E630B-AEF5-4DCA-9C88-9D3F12E62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85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7775" y="1944575"/>
            <a:ext cx="546219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57001" y="1944575"/>
            <a:ext cx="546403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B2269-F5B3-4717-96B9-9F5077F16659}" type="datetimeFigureOut">
              <a:rPr lang="ru-RU"/>
              <a:pPr>
                <a:defRPr/>
              </a:pPr>
              <a:t>13.08.2025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E51D-106F-4A6E-ADC9-3CA34A02E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05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102" y="302803"/>
            <a:ext cx="9559767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1101" y="1692534"/>
            <a:ext cx="469321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429" indent="0">
              <a:buNone/>
              <a:defRPr sz="2300" b="1"/>
            </a:lvl2pPr>
            <a:lvl3pPr marL="1038859" indent="0">
              <a:buNone/>
              <a:defRPr sz="2000" b="1"/>
            </a:lvl3pPr>
            <a:lvl4pPr marL="1558288" indent="0">
              <a:buNone/>
              <a:defRPr sz="1800" b="1"/>
            </a:lvl4pPr>
            <a:lvl5pPr marL="2077714" indent="0">
              <a:buNone/>
              <a:defRPr sz="1800" b="1"/>
            </a:lvl5pPr>
            <a:lvl6pPr marL="2597145" indent="0">
              <a:buNone/>
              <a:defRPr sz="1800" b="1"/>
            </a:lvl6pPr>
            <a:lvl7pPr marL="3116573" indent="0">
              <a:buNone/>
              <a:defRPr sz="1800" b="1"/>
            </a:lvl7pPr>
            <a:lvl8pPr marL="3636004" indent="0">
              <a:buNone/>
              <a:defRPr sz="1800" b="1"/>
            </a:lvl8pPr>
            <a:lvl9pPr marL="415543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1101" y="2397901"/>
            <a:ext cx="469321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95818" y="1692534"/>
            <a:ext cx="469505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429" indent="0">
              <a:buNone/>
              <a:defRPr sz="2300" b="1"/>
            </a:lvl2pPr>
            <a:lvl3pPr marL="1038859" indent="0">
              <a:buNone/>
              <a:defRPr sz="2000" b="1"/>
            </a:lvl3pPr>
            <a:lvl4pPr marL="1558288" indent="0">
              <a:buNone/>
              <a:defRPr sz="1800" b="1"/>
            </a:lvl4pPr>
            <a:lvl5pPr marL="2077714" indent="0">
              <a:buNone/>
              <a:defRPr sz="1800" b="1"/>
            </a:lvl5pPr>
            <a:lvl6pPr marL="2597145" indent="0">
              <a:buNone/>
              <a:defRPr sz="1800" b="1"/>
            </a:lvl6pPr>
            <a:lvl7pPr marL="3116573" indent="0">
              <a:buNone/>
              <a:defRPr sz="1800" b="1"/>
            </a:lvl7pPr>
            <a:lvl8pPr marL="3636004" indent="0">
              <a:buNone/>
              <a:defRPr sz="1800" b="1"/>
            </a:lvl8pPr>
            <a:lvl9pPr marL="415543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95818" y="2397901"/>
            <a:ext cx="469505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C8D24-513F-4542-8946-FD80B2425384}" type="datetimeFigureOut">
              <a:rPr lang="ru-RU"/>
              <a:pPr>
                <a:defRPr/>
              </a:pPr>
              <a:t>13.08.2025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BAC1C-E75C-4272-8057-F0A5363E3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118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F18F1-B22D-4B18-A611-27849564AC59}" type="datetimeFigureOut">
              <a:rPr lang="ru-RU"/>
              <a:pPr>
                <a:defRPr/>
              </a:pPr>
              <a:t>13.08.2025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80ADF-16BA-4FAE-9347-23B3E2138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0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1444E-A95D-405D-8FA5-5EEDB68595C8}" type="datetimeFigureOut">
              <a:rPr lang="ru-RU"/>
              <a:pPr>
                <a:defRPr/>
              </a:pPr>
              <a:t>13.08.2025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AEFDF-E27C-448B-8089-3D4FBDB4A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95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102" y="301050"/>
            <a:ext cx="3494553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2893" y="301051"/>
            <a:ext cx="5937972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1102" y="1582265"/>
            <a:ext cx="349455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9429" indent="0">
              <a:buNone/>
              <a:defRPr sz="1400"/>
            </a:lvl2pPr>
            <a:lvl3pPr marL="1038859" indent="0">
              <a:buNone/>
              <a:defRPr sz="1100"/>
            </a:lvl3pPr>
            <a:lvl4pPr marL="1558288" indent="0">
              <a:buNone/>
              <a:defRPr sz="1000"/>
            </a:lvl4pPr>
            <a:lvl5pPr marL="2077714" indent="0">
              <a:buNone/>
              <a:defRPr sz="1000"/>
            </a:lvl5pPr>
            <a:lvl6pPr marL="2597145" indent="0">
              <a:buNone/>
              <a:defRPr sz="1000"/>
            </a:lvl6pPr>
            <a:lvl7pPr marL="3116573" indent="0">
              <a:buNone/>
              <a:defRPr sz="1000"/>
            </a:lvl7pPr>
            <a:lvl8pPr marL="3636004" indent="0">
              <a:buNone/>
              <a:defRPr sz="1000"/>
            </a:lvl8pPr>
            <a:lvl9pPr marL="415543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9E990-2349-4548-AEF7-217AC5E691CF}" type="datetimeFigureOut">
              <a:rPr lang="ru-RU"/>
              <a:pPr>
                <a:defRPr/>
              </a:pPr>
              <a:t>13.08.2025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5850F-FE2B-44A5-820B-4FBE2A3EE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6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1978" y="5292885"/>
            <a:ext cx="6373178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1978" y="675613"/>
            <a:ext cx="6373178" cy="4536758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9429" indent="0">
              <a:buNone/>
              <a:defRPr sz="3200"/>
            </a:lvl2pPr>
            <a:lvl3pPr marL="1038859" indent="0">
              <a:buNone/>
              <a:defRPr sz="2700"/>
            </a:lvl3pPr>
            <a:lvl4pPr marL="1558288" indent="0">
              <a:buNone/>
              <a:defRPr sz="2300"/>
            </a:lvl4pPr>
            <a:lvl5pPr marL="2077714" indent="0">
              <a:buNone/>
              <a:defRPr sz="2300"/>
            </a:lvl5pPr>
            <a:lvl6pPr marL="2597145" indent="0">
              <a:buNone/>
              <a:defRPr sz="2300"/>
            </a:lvl6pPr>
            <a:lvl7pPr marL="3116573" indent="0">
              <a:buNone/>
              <a:defRPr sz="2300"/>
            </a:lvl7pPr>
            <a:lvl8pPr marL="3636004" indent="0">
              <a:buNone/>
              <a:defRPr sz="2300"/>
            </a:lvl8pPr>
            <a:lvl9pPr marL="4155432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81978" y="5917739"/>
            <a:ext cx="6373178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9429" indent="0">
              <a:buNone/>
              <a:defRPr sz="1400"/>
            </a:lvl2pPr>
            <a:lvl3pPr marL="1038859" indent="0">
              <a:buNone/>
              <a:defRPr sz="1100"/>
            </a:lvl3pPr>
            <a:lvl4pPr marL="1558288" indent="0">
              <a:buNone/>
              <a:defRPr sz="1000"/>
            </a:lvl4pPr>
            <a:lvl5pPr marL="2077714" indent="0">
              <a:buNone/>
              <a:defRPr sz="1000"/>
            </a:lvl5pPr>
            <a:lvl6pPr marL="2597145" indent="0">
              <a:buNone/>
              <a:defRPr sz="1000"/>
            </a:lvl6pPr>
            <a:lvl7pPr marL="3116573" indent="0">
              <a:buNone/>
              <a:defRPr sz="1000"/>
            </a:lvl7pPr>
            <a:lvl8pPr marL="3636004" indent="0">
              <a:buNone/>
              <a:defRPr sz="1000"/>
            </a:lvl8pPr>
            <a:lvl9pPr marL="415543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C7EE8-4BB5-4A74-A99D-112FA03C196A}" type="datetimeFigureOut">
              <a:rPr lang="ru-RU"/>
              <a:pPr>
                <a:defRPr/>
              </a:pPr>
              <a:t>13.08.2025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A413A-BA64-4888-951F-5173FBCB2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74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1813" y="303213"/>
            <a:ext cx="955833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886" tIns="51943" rIns="103886" bIns="519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1813" y="1763713"/>
            <a:ext cx="9558337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886" tIns="51943" rIns="103886" bIns="519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1813" y="7008813"/>
            <a:ext cx="2478087" cy="401637"/>
          </a:xfrm>
          <a:prstGeom prst="rect">
            <a:avLst/>
          </a:prstGeom>
        </p:spPr>
        <p:txBody>
          <a:bodyPr vert="horz" lIns="103886" tIns="51943" rIns="103886" bIns="519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08BDFE-AC46-4047-A717-868FA6E664F9}" type="datetimeFigureOut">
              <a:rPr lang="ru-RU"/>
              <a:pPr>
                <a:defRPr/>
              </a:pPr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29025" y="7008813"/>
            <a:ext cx="3363913" cy="401637"/>
          </a:xfrm>
          <a:prstGeom prst="rect">
            <a:avLst/>
          </a:prstGeom>
        </p:spPr>
        <p:txBody>
          <a:bodyPr vert="horz" lIns="103886" tIns="51943" rIns="103886" bIns="519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12063" y="7008813"/>
            <a:ext cx="2478087" cy="401637"/>
          </a:xfrm>
          <a:prstGeom prst="rect">
            <a:avLst/>
          </a:prstGeom>
        </p:spPr>
        <p:txBody>
          <a:bodyPr vert="horz" lIns="103886" tIns="51943" rIns="103886" bIns="519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A030F9-D13C-417C-AE70-B9AF58D77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103822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382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382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382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382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382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382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382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382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8938" indent="-388938" algn="l" defTabSz="10382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2963" indent="-323850" algn="l" defTabSz="10382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6988" indent="-258763" algn="l" defTabSz="10382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7688" indent="-258763" algn="l" defTabSz="10382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6800" indent="-258763" algn="l" defTabSz="10382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6860" indent="-259715" algn="l" defTabSz="10388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6289" indent="-259715" algn="l" defTabSz="10388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5718" indent="-259715" algn="l" defTabSz="10388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5147" indent="-259715" algn="l" defTabSz="10388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8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429" algn="l" defTabSz="1038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859" algn="l" defTabSz="1038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288" algn="l" defTabSz="1038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714" algn="l" defTabSz="1038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145" algn="l" defTabSz="1038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573" algn="l" defTabSz="1038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004" algn="l" defTabSz="1038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5432" algn="l" defTabSz="1038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0">
            <a:extLst>
              <a:ext uri="{FF2B5EF4-FFF2-40B4-BE49-F238E27FC236}">
                <a16:creationId xmlns:a16="http://schemas.microsoft.com/office/drawing/2014/main" id="{B1DE1C02-C244-45C6-934D-5D186CC467CD}"/>
              </a:ext>
            </a:extLst>
          </p:cNvPr>
          <p:cNvSpPr/>
          <p:nvPr/>
        </p:nvSpPr>
        <p:spPr>
          <a:xfrm>
            <a:off x="-1" y="324247"/>
            <a:ext cx="7327206" cy="648072"/>
          </a:xfrm>
          <a:custGeom>
            <a:avLst/>
            <a:gdLst>
              <a:gd name="connsiteX0" fmla="*/ 566558 w 3649189"/>
              <a:gd name="connsiteY0" fmla="*/ 0 h 850501"/>
              <a:gd name="connsiteX1" fmla="*/ 2071407 w 3649189"/>
              <a:gd name="connsiteY1" fmla="*/ 0 h 850501"/>
              <a:gd name="connsiteX2" fmla="*/ 3649189 w 3649189"/>
              <a:gd name="connsiteY2" fmla="*/ 0 h 850501"/>
              <a:gd name="connsiteX3" fmla="*/ 3338119 w 3649189"/>
              <a:gd name="connsiteY3" fmla="*/ 850501 h 850501"/>
              <a:gd name="connsiteX4" fmla="*/ 2071407 w 3649189"/>
              <a:gd name="connsiteY4" fmla="*/ 850501 h 850501"/>
              <a:gd name="connsiteX5" fmla="*/ 566558 w 3649189"/>
              <a:gd name="connsiteY5" fmla="*/ 850501 h 850501"/>
              <a:gd name="connsiteX6" fmla="*/ 566558 w 3649189"/>
              <a:gd name="connsiteY6" fmla="*/ 849601 h 850501"/>
              <a:gd name="connsiteX7" fmla="*/ 0 w 3649189"/>
              <a:gd name="connsiteY7" fmla="*/ 849601 h 850501"/>
              <a:gd name="connsiteX8" fmla="*/ 0 w 3649189"/>
              <a:gd name="connsiteY8" fmla="*/ 1 h 850501"/>
              <a:gd name="connsiteX9" fmla="*/ 566558 w 3649189"/>
              <a:gd name="connsiteY9" fmla="*/ 1 h 85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49189" h="850501">
                <a:moveTo>
                  <a:pt x="566558" y="0"/>
                </a:moveTo>
                <a:lnTo>
                  <a:pt x="2071407" y="0"/>
                </a:lnTo>
                <a:lnTo>
                  <a:pt x="3649189" y="0"/>
                </a:lnTo>
                <a:lnTo>
                  <a:pt x="3338119" y="850501"/>
                </a:lnTo>
                <a:lnTo>
                  <a:pt x="2071407" y="850501"/>
                </a:lnTo>
                <a:lnTo>
                  <a:pt x="566558" y="850501"/>
                </a:lnTo>
                <a:lnTo>
                  <a:pt x="566558" y="849601"/>
                </a:lnTo>
                <a:lnTo>
                  <a:pt x="0" y="849601"/>
                </a:lnTo>
                <a:lnTo>
                  <a:pt x="0" y="1"/>
                </a:lnTo>
                <a:lnTo>
                  <a:pt x="566558" y="1"/>
                </a:lnTo>
                <a:close/>
              </a:path>
            </a:pathLst>
          </a:custGeom>
          <a:gradFill>
            <a:gsLst>
              <a:gs pos="0">
                <a:srgbClr val="3BBEFF"/>
              </a:gs>
              <a:gs pos="100000">
                <a:srgbClr val="3BBEFF">
                  <a:lumMod val="75000"/>
                </a:srgbClr>
              </a:gs>
            </a:gsLst>
            <a:lin ang="2700000" scaled="0"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8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TB Group Demi Bold"/>
                <a:cs typeface="+mn-cs"/>
              </a:rPr>
              <a:t>Оплата услуг в мобильном приложении ВТБ-Онлайн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TB Group Demi Bold"/>
              <a:cs typeface="+mn-cs"/>
            </a:endParaRPr>
          </a:p>
        </p:txBody>
      </p:sp>
      <p:pic>
        <p:nvPicPr>
          <p:cNvPr id="5" name="Picture 10" descr="C:\Users\VTB50600110\Desktop\VTB_logo_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50" y="123478"/>
            <a:ext cx="2198874" cy="125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00A01C5-7160-4CE1-AEF9-52073AF59F6B}"/>
              </a:ext>
            </a:extLst>
          </p:cNvPr>
          <p:cNvSpPr/>
          <p:nvPr/>
        </p:nvSpPr>
        <p:spPr>
          <a:xfrm>
            <a:off x="266341" y="1383085"/>
            <a:ext cx="468077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>
              <a:spcAft>
                <a:spcPts val="3600"/>
              </a:spcAft>
            </a:pPr>
            <a:r>
              <a:rPr lang="en-US" sz="3600" dirty="0" smtClean="0">
                <a:solidFill>
                  <a:schemeClr val="accent1"/>
                </a:solidFill>
              </a:rPr>
              <a:t>01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F00BF4B-5A03-470B-97E2-E63DF0AE9A50}"/>
              </a:ext>
            </a:extLst>
          </p:cNvPr>
          <p:cNvSpPr/>
          <p:nvPr/>
        </p:nvSpPr>
        <p:spPr>
          <a:xfrm>
            <a:off x="846485" y="1552361"/>
            <a:ext cx="4850123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ru-RU" sz="1400" b="1" dirty="0" smtClean="0">
                <a:solidFill>
                  <a:schemeClr val="accent1"/>
                </a:solidFill>
                <a:latin typeface="VTB Group Demi Bold"/>
              </a:rPr>
              <a:t>Авторизуйтесь</a:t>
            </a:r>
            <a:r>
              <a:rPr lang="en-US" sz="1400" b="1" dirty="0" smtClean="0">
                <a:solidFill>
                  <a:schemeClr val="accent1"/>
                </a:solidFill>
                <a:latin typeface="VTB Group Demi Bold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VTB Group Demi Bold"/>
              </a:rPr>
              <a:t>в приложение ВТБ-Онлайн</a:t>
            </a:r>
            <a:r>
              <a:rPr lang="en-US" sz="1400" dirty="0">
                <a:solidFill>
                  <a:schemeClr val="tx1"/>
                </a:solidFill>
                <a:latin typeface="VTB Group Demi Bold"/>
              </a:rPr>
              <a:t>.</a:t>
            </a:r>
            <a:endParaRPr lang="ru-RU" sz="1400" dirty="0" smtClean="0">
              <a:solidFill>
                <a:schemeClr val="tx1"/>
              </a:solidFill>
              <a:latin typeface="VTB Group Demi Bold"/>
            </a:endParaRPr>
          </a:p>
        </p:txBody>
      </p:sp>
      <p:pic>
        <p:nvPicPr>
          <p:cNvPr id="2050" name="Picture 2" descr="C:\Users\VTB50600110\Pictures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557" y="2004449"/>
            <a:ext cx="3339567" cy="499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84026" y="5004767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VTB Group Demi Bold"/>
              </a:rPr>
              <a:t>Оплата услуг в</a:t>
            </a:r>
            <a:endParaRPr lang="ru-RU" sz="1400" b="1" dirty="0">
              <a:latin typeface="VTB Group Demi Bold"/>
            </a:endParaRPr>
          </a:p>
          <a:p>
            <a:pPr algn="ctr"/>
            <a:r>
              <a:rPr lang="ru-RU" sz="1400" b="1" dirty="0" smtClean="0">
                <a:latin typeface="VTB Group Demi Bold"/>
              </a:rPr>
              <a:t>ВТБ-Онлайн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886" y="1581059"/>
            <a:ext cx="3492600" cy="34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76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0">
            <a:extLst>
              <a:ext uri="{FF2B5EF4-FFF2-40B4-BE49-F238E27FC236}">
                <a16:creationId xmlns:a16="http://schemas.microsoft.com/office/drawing/2014/main" id="{B1DE1C02-C244-45C6-934D-5D186CC467CD}"/>
              </a:ext>
            </a:extLst>
          </p:cNvPr>
          <p:cNvSpPr/>
          <p:nvPr/>
        </p:nvSpPr>
        <p:spPr>
          <a:xfrm>
            <a:off x="-1" y="324247"/>
            <a:ext cx="7399214" cy="648072"/>
          </a:xfrm>
          <a:custGeom>
            <a:avLst/>
            <a:gdLst>
              <a:gd name="connsiteX0" fmla="*/ 566558 w 3649189"/>
              <a:gd name="connsiteY0" fmla="*/ 0 h 850501"/>
              <a:gd name="connsiteX1" fmla="*/ 2071407 w 3649189"/>
              <a:gd name="connsiteY1" fmla="*/ 0 h 850501"/>
              <a:gd name="connsiteX2" fmla="*/ 3649189 w 3649189"/>
              <a:gd name="connsiteY2" fmla="*/ 0 h 850501"/>
              <a:gd name="connsiteX3" fmla="*/ 3338119 w 3649189"/>
              <a:gd name="connsiteY3" fmla="*/ 850501 h 850501"/>
              <a:gd name="connsiteX4" fmla="*/ 2071407 w 3649189"/>
              <a:gd name="connsiteY4" fmla="*/ 850501 h 850501"/>
              <a:gd name="connsiteX5" fmla="*/ 566558 w 3649189"/>
              <a:gd name="connsiteY5" fmla="*/ 850501 h 850501"/>
              <a:gd name="connsiteX6" fmla="*/ 566558 w 3649189"/>
              <a:gd name="connsiteY6" fmla="*/ 849601 h 850501"/>
              <a:gd name="connsiteX7" fmla="*/ 0 w 3649189"/>
              <a:gd name="connsiteY7" fmla="*/ 849601 h 850501"/>
              <a:gd name="connsiteX8" fmla="*/ 0 w 3649189"/>
              <a:gd name="connsiteY8" fmla="*/ 1 h 850501"/>
              <a:gd name="connsiteX9" fmla="*/ 566558 w 3649189"/>
              <a:gd name="connsiteY9" fmla="*/ 1 h 85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49189" h="850501">
                <a:moveTo>
                  <a:pt x="566558" y="0"/>
                </a:moveTo>
                <a:lnTo>
                  <a:pt x="2071407" y="0"/>
                </a:lnTo>
                <a:lnTo>
                  <a:pt x="3649189" y="0"/>
                </a:lnTo>
                <a:lnTo>
                  <a:pt x="3338119" y="850501"/>
                </a:lnTo>
                <a:lnTo>
                  <a:pt x="2071407" y="850501"/>
                </a:lnTo>
                <a:lnTo>
                  <a:pt x="566558" y="850501"/>
                </a:lnTo>
                <a:lnTo>
                  <a:pt x="566558" y="849601"/>
                </a:lnTo>
                <a:lnTo>
                  <a:pt x="0" y="849601"/>
                </a:lnTo>
                <a:lnTo>
                  <a:pt x="0" y="1"/>
                </a:lnTo>
                <a:lnTo>
                  <a:pt x="566558" y="1"/>
                </a:lnTo>
                <a:close/>
              </a:path>
            </a:pathLst>
          </a:custGeom>
          <a:gradFill>
            <a:gsLst>
              <a:gs pos="0">
                <a:srgbClr val="3BBEFF"/>
              </a:gs>
              <a:gs pos="100000">
                <a:srgbClr val="3BBEFF">
                  <a:lumMod val="75000"/>
                </a:srgbClr>
              </a:gs>
            </a:gsLst>
            <a:lin ang="2700000" scaled="0"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8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TB Group Demi Bold"/>
              </a:rPr>
              <a:t>Оплата услуг в мобильном приложении ВТБ-Онлайн</a:t>
            </a:r>
          </a:p>
        </p:txBody>
      </p:sp>
      <p:pic>
        <p:nvPicPr>
          <p:cNvPr id="5" name="Picture 10" descr="C:\Users\VTB50600110\Desktop\VTB_logo_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50" y="123478"/>
            <a:ext cx="2198874" cy="125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00A01C5-7160-4CE1-AEF9-52073AF59F6B}"/>
              </a:ext>
            </a:extLst>
          </p:cNvPr>
          <p:cNvSpPr/>
          <p:nvPr/>
        </p:nvSpPr>
        <p:spPr>
          <a:xfrm>
            <a:off x="266341" y="1383085"/>
            <a:ext cx="468077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>
              <a:spcAft>
                <a:spcPts val="3600"/>
              </a:spcAft>
            </a:pPr>
            <a:r>
              <a:rPr lang="en-US" sz="3600" dirty="0" smtClean="0">
                <a:solidFill>
                  <a:schemeClr val="accent1"/>
                </a:solidFill>
              </a:rPr>
              <a:t>02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F00BF4B-5A03-470B-97E2-E63DF0AE9A50}"/>
              </a:ext>
            </a:extLst>
          </p:cNvPr>
          <p:cNvSpPr/>
          <p:nvPr/>
        </p:nvSpPr>
        <p:spPr>
          <a:xfrm>
            <a:off x="918493" y="1383085"/>
            <a:ext cx="485012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VTB Group Demi Bold"/>
              </a:rPr>
              <a:t>Перейдите </a:t>
            </a:r>
            <a:r>
              <a:rPr lang="ru-RU" sz="1400" dirty="0">
                <a:solidFill>
                  <a:schemeClr val="tx1"/>
                </a:solidFill>
                <a:latin typeface="VTB Group Demi Bold"/>
              </a:rPr>
              <a:t>во вкладку «Платежи»</a:t>
            </a:r>
            <a:br>
              <a:rPr lang="ru-RU" sz="1400" dirty="0">
                <a:solidFill>
                  <a:schemeClr val="tx1"/>
                </a:solidFill>
                <a:latin typeface="VTB Group Demi Bold"/>
              </a:rPr>
            </a:br>
            <a:r>
              <a:rPr lang="ru-RU" sz="1400" dirty="0">
                <a:solidFill>
                  <a:schemeClr val="tx1"/>
                </a:solidFill>
                <a:latin typeface="VTB Group Demi Bold"/>
              </a:rPr>
              <a:t>Отсканируйте </a:t>
            </a:r>
            <a:r>
              <a:rPr lang="en-US" sz="1400" b="1" dirty="0">
                <a:solidFill>
                  <a:schemeClr val="tx1"/>
                </a:solidFill>
                <a:latin typeface="VTB Group Demi Bold"/>
              </a:rPr>
              <a:t>QR</a:t>
            </a:r>
            <a:r>
              <a:rPr lang="ru-RU" sz="1400" b="1" dirty="0">
                <a:solidFill>
                  <a:schemeClr val="tx1"/>
                </a:solidFill>
                <a:latin typeface="VTB Group Demi Bold"/>
              </a:rPr>
              <a:t> код в квитанции</a:t>
            </a:r>
            <a:r>
              <a:rPr lang="en-US" sz="1400" b="1" dirty="0">
                <a:solidFill>
                  <a:schemeClr val="tx1"/>
                </a:solidFill>
                <a:latin typeface="VTB Group Demi Bold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VTB Group Demi Bold"/>
              </a:rPr>
              <a:t>или введите </a:t>
            </a:r>
            <a:r>
              <a:rPr lang="ru-RU" sz="1400" b="1" dirty="0" smtClean="0">
                <a:solidFill>
                  <a:schemeClr val="tx1"/>
                </a:solidFill>
                <a:latin typeface="VTB Group Demi Bold"/>
              </a:rPr>
              <a:t>ИНН</a:t>
            </a:r>
            <a:r>
              <a:rPr lang="en-US" sz="1400" b="1" dirty="0" smtClean="0">
                <a:solidFill>
                  <a:schemeClr val="tx1"/>
                </a:solidFill>
                <a:latin typeface="VTB Group Demi Bold"/>
              </a:rPr>
              <a:t> -39</a:t>
            </a:r>
            <a:r>
              <a:rPr lang="ru-RU" sz="1400" b="1" dirty="0" smtClean="0">
                <a:solidFill>
                  <a:schemeClr val="tx1"/>
                </a:solidFill>
                <a:latin typeface="VTB Group Demi Bold"/>
              </a:rPr>
              <a:t>0</a:t>
            </a:r>
            <a:r>
              <a:rPr lang="en-US" sz="1400" b="1" dirty="0" smtClean="0">
                <a:solidFill>
                  <a:schemeClr val="tx1"/>
                </a:solidFill>
                <a:latin typeface="VTB Group Demi Bold"/>
              </a:rPr>
              <a:t>4014891 </a:t>
            </a:r>
            <a:r>
              <a:rPr lang="ru-RU" sz="1400" b="1" dirty="0" smtClean="0">
                <a:solidFill>
                  <a:schemeClr val="tx1"/>
                </a:solidFill>
                <a:latin typeface="VTB Group Demi Bold"/>
              </a:rPr>
              <a:t>или Наименование организации – КМРК</a:t>
            </a:r>
            <a:endParaRPr lang="ru-RU" sz="1400" b="1" dirty="0">
              <a:solidFill>
                <a:schemeClr val="tx1"/>
              </a:solidFill>
              <a:latin typeface="VTB Group Demi 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50" y="2332062"/>
            <a:ext cx="2696063" cy="51210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085" y="2332062"/>
            <a:ext cx="2696063" cy="51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88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0">
            <a:extLst>
              <a:ext uri="{FF2B5EF4-FFF2-40B4-BE49-F238E27FC236}">
                <a16:creationId xmlns:a16="http://schemas.microsoft.com/office/drawing/2014/main" id="{B1DE1C02-C244-45C6-934D-5D186CC467CD}"/>
              </a:ext>
            </a:extLst>
          </p:cNvPr>
          <p:cNvSpPr/>
          <p:nvPr/>
        </p:nvSpPr>
        <p:spPr>
          <a:xfrm>
            <a:off x="-1" y="324247"/>
            <a:ext cx="7399214" cy="648072"/>
          </a:xfrm>
          <a:custGeom>
            <a:avLst/>
            <a:gdLst>
              <a:gd name="connsiteX0" fmla="*/ 566558 w 3649189"/>
              <a:gd name="connsiteY0" fmla="*/ 0 h 850501"/>
              <a:gd name="connsiteX1" fmla="*/ 2071407 w 3649189"/>
              <a:gd name="connsiteY1" fmla="*/ 0 h 850501"/>
              <a:gd name="connsiteX2" fmla="*/ 3649189 w 3649189"/>
              <a:gd name="connsiteY2" fmla="*/ 0 h 850501"/>
              <a:gd name="connsiteX3" fmla="*/ 3338119 w 3649189"/>
              <a:gd name="connsiteY3" fmla="*/ 850501 h 850501"/>
              <a:gd name="connsiteX4" fmla="*/ 2071407 w 3649189"/>
              <a:gd name="connsiteY4" fmla="*/ 850501 h 850501"/>
              <a:gd name="connsiteX5" fmla="*/ 566558 w 3649189"/>
              <a:gd name="connsiteY5" fmla="*/ 850501 h 850501"/>
              <a:gd name="connsiteX6" fmla="*/ 566558 w 3649189"/>
              <a:gd name="connsiteY6" fmla="*/ 849601 h 850501"/>
              <a:gd name="connsiteX7" fmla="*/ 0 w 3649189"/>
              <a:gd name="connsiteY7" fmla="*/ 849601 h 850501"/>
              <a:gd name="connsiteX8" fmla="*/ 0 w 3649189"/>
              <a:gd name="connsiteY8" fmla="*/ 1 h 850501"/>
              <a:gd name="connsiteX9" fmla="*/ 566558 w 3649189"/>
              <a:gd name="connsiteY9" fmla="*/ 1 h 85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49189" h="850501">
                <a:moveTo>
                  <a:pt x="566558" y="0"/>
                </a:moveTo>
                <a:lnTo>
                  <a:pt x="2071407" y="0"/>
                </a:lnTo>
                <a:lnTo>
                  <a:pt x="3649189" y="0"/>
                </a:lnTo>
                <a:lnTo>
                  <a:pt x="3338119" y="850501"/>
                </a:lnTo>
                <a:lnTo>
                  <a:pt x="2071407" y="850501"/>
                </a:lnTo>
                <a:lnTo>
                  <a:pt x="566558" y="850501"/>
                </a:lnTo>
                <a:lnTo>
                  <a:pt x="566558" y="849601"/>
                </a:lnTo>
                <a:lnTo>
                  <a:pt x="0" y="849601"/>
                </a:lnTo>
                <a:lnTo>
                  <a:pt x="0" y="1"/>
                </a:lnTo>
                <a:lnTo>
                  <a:pt x="566558" y="1"/>
                </a:lnTo>
                <a:close/>
              </a:path>
            </a:pathLst>
          </a:custGeom>
          <a:gradFill>
            <a:gsLst>
              <a:gs pos="0">
                <a:srgbClr val="3BBEFF"/>
              </a:gs>
              <a:gs pos="100000">
                <a:srgbClr val="3BBEFF">
                  <a:lumMod val="75000"/>
                </a:srgbClr>
              </a:gs>
            </a:gsLst>
            <a:lin ang="2700000" scaled="0"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8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TB Group Demi Bold"/>
              </a:rPr>
              <a:t>Оплата услуг в мобильном приложении </a:t>
            </a:r>
            <a:r>
              <a:rPr lang="ru-RU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TB Group Demi Bold"/>
              </a:rPr>
              <a:t>ВТБ-Онлайн</a:t>
            </a:r>
          </a:p>
        </p:txBody>
      </p:sp>
      <p:pic>
        <p:nvPicPr>
          <p:cNvPr id="5" name="Picture 10" descr="C:\Users\VTB50600110\Desktop\VTB_logo_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50" y="123478"/>
            <a:ext cx="2198874" cy="125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00A01C5-7160-4CE1-AEF9-52073AF59F6B}"/>
              </a:ext>
            </a:extLst>
          </p:cNvPr>
          <p:cNvSpPr/>
          <p:nvPr/>
        </p:nvSpPr>
        <p:spPr>
          <a:xfrm>
            <a:off x="266341" y="1383085"/>
            <a:ext cx="468077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>
              <a:spcAft>
                <a:spcPts val="3600"/>
              </a:spcAft>
            </a:pPr>
            <a:r>
              <a:rPr lang="en-US" sz="3600" dirty="0" smtClean="0">
                <a:solidFill>
                  <a:schemeClr val="accent1"/>
                </a:solidFill>
              </a:rPr>
              <a:t>03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F00BF4B-5A03-470B-97E2-E63DF0AE9A50}"/>
              </a:ext>
            </a:extLst>
          </p:cNvPr>
          <p:cNvSpPr/>
          <p:nvPr/>
        </p:nvSpPr>
        <p:spPr>
          <a:xfrm>
            <a:off x="846485" y="1467723"/>
            <a:ext cx="4850123" cy="384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VTB Group Demi Bold"/>
              </a:rPr>
              <a:t>Нажмите </a:t>
            </a:r>
            <a:r>
              <a:rPr lang="ru-RU" sz="1400" dirty="0">
                <a:solidFill>
                  <a:schemeClr val="tx1"/>
                </a:solidFill>
                <a:latin typeface="VTB Group Demi Bold"/>
              </a:rPr>
              <a:t>на кнопку </a:t>
            </a:r>
            <a:r>
              <a:rPr lang="ru-RU" sz="1400" b="1" dirty="0" smtClean="0">
                <a:solidFill>
                  <a:schemeClr val="tx1"/>
                </a:solidFill>
                <a:latin typeface="VTB Group Demi Bold"/>
              </a:rPr>
              <a:t>поставщика услуг. </a:t>
            </a:r>
          </a:p>
          <a:p>
            <a:r>
              <a:rPr lang="ru-RU" sz="1100" b="1" dirty="0" smtClean="0">
                <a:solidFill>
                  <a:srgbClr val="FF0000"/>
                </a:solidFill>
                <a:latin typeface="VTB Group Demi Bold"/>
              </a:rPr>
              <a:t>!</a:t>
            </a:r>
            <a:r>
              <a:rPr lang="ru-RU" sz="1100" b="1" dirty="0" smtClean="0">
                <a:solidFill>
                  <a:schemeClr val="tx1"/>
                </a:solidFill>
                <a:latin typeface="VTB Group Demi Bold"/>
              </a:rPr>
              <a:t> При сканирование </a:t>
            </a:r>
            <a:r>
              <a:rPr lang="en-US" sz="1100" b="1" dirty="0" smtClean="0">
                <a:solidFill>
                  <a:schemeClr val="tx1"/>
                </a:solidFill>
                <a:latin typeface="VTB Group Demi Bold"/>
              </a:rPr>
              <a:t>QR-</a:t>
            </a:r>
            <a:r>
              <a:rPr lang="ru-RU" sz="1100" b="1" dirty="0" smtClean="0">
                <a:solidFill>
                  <a:schemeClr val="tx1"/>
                </a:solidFill>
                <a:latin typeface="VTB Group Demi Bold"/>
              </a:rPr>
              <a:t>кода, данный шаг пропускается</a:t>
            </a:r>
            <a:endParaRPr lang="ru-RU" sz="1100" dirty="0" smtClean="0">
              <a:solidFill>
                <a:schemeClr val="tx1"/>
              </a:solidFill>
              <a:latin typeface="VTB Group Demi 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879" y="2124447"/>
            <a:ext cx="2729333" cy="52134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609" y="2124447"/>
            <a:ext cx="2729792" cy="521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98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0">
            <a:extLst>
              <a:ext uri="{FF2B5EF4-FFF2-40B4-BE49-F238E27FC236}">
                <a16:creationId xmlns:a16="http://schemas.microsoft.com/office/drawing/2014/main" id="{B1DE1C02-C244-45C6-934D-5D186CC467CD}"/>
              </a:ext>
            </a:extLst>
          </p:cNvPr>
          <p:cNvSpPr/>
          <p:nvPr/>
        </p:nvSpPr>
        <p:spPr>
          <a:xfrm>
            <a:off x="-1" y="324247"/>
            <a:ext cx="7543230" cy="648072"/>
          </a:xfrm>
          <a:custGeom>
            <a:avLst/>
            <a:gdLst>
              <a:gd name="connsiteX0" fmla="*/ 566558 w 3649189"/>
              <a:gd name="connsiteY0" fmla="*/ 0 h 850501"/>
              <a:gd name="connsiteX1" fmla="*/ 2071407 w 3649189"/>
              <a:gd name="connsiteY1" fmla="*/ 0 h 850501"/>
              <a:gd name="connsiteX2" fmla="*/ 3649189 w 3649189"/>
              <a:gd name="connsiteY2" fmla="*/ 0 h 850501"/>
              <a:gd name="connsiteX3" fmla="*/ 3338119 w 3649189"/>
              <a:gd name="connsiteY3" fmla="*/ 850501 h 850501"/>
              <a:gd name="connsiteX4" fmla="*/ 2071407 w 3649189"/>
              <a:gd name="connsiteY4" fmla="*/ 850501 h 850501"/>
              <a:gd name="connsiteX5" fmla="*/ 566558 w 3649189"/>
              <a:gd name="connsiteY5" fmla="*/ 850501 h 850501"/>
              <a:gd name="connsiteX6" fmla="*/ 566558 w 3649189"/>
              <a:gd name="connsiteY6" fmla="*/ 849601 h 850501"/>
              <a:gd name="connsiteX7" fmla="*/ 0 w 3649189"/>
              <a:gd name="connsiteY7" fmla="*/ 849601 h 850501"/>
              <a:gd name="connsiteX8" fmla="*/ 0 w 3649189"/>
              <a:gd name="connsiteY8" fmla="*/ 1 h 850501"/>
              <a:gd name="connsiteX9" fmla="*/ 566558 w 3649189"/>
              <a:gd name="connsiteY9" fmla="*/ 1 h 85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49189" h="850501">
                <a:moveTo>
                  <a:pt x="566558" y="0"/>
                </a:moveTo>
                <a:lnTo>
                  <a:pt x="2071407" y="0"/>
                </a:lnTo>
                <a:lnTo>
                  <a:pt x="3649189" y="0"/>
                </a:lnTo>
                <a:lnTo>
                  <a:pt x="3338119" y="850501"/>
                </a:lnTo>
                <a:lnTo>
                  <a:pt x="2071407" y="850501"/>
                </a:lnTo>
                <a:lnTo>
                  <a:pt x="566558" y="850501"/>
                </a:lnTo>
                <a:lnTo>
                  <a:pt x="566558" y="849601"/>
                </a:lnTo>
                <a:lnTo>
                  <a:pt x="0" y="849601"/>
                </a:lnTo>
                <a:lnTo>
                  <a:pt x="0" y="1"/>
                </a:lnTo>
                <a:lnTo>
                  <a:pt x="566558" y="1"/>
                </a:lnTo>
                <a:close/>
              </a:path>
            </a:pathLst>
          </a:custGeom>
          <a:gradFill>
            <a:gsLst>
              <a:gs pos="0">
                <a:srgbClr val="3BBEFF"/>
              </a:gs>
              <a:gs pos="100000">
                <a:srgbClr val="3BBEFF">
                  <a:lumMod val="75000"/>
                </a:srgbClr>
              </a:gs>
            </a:gsLst>
            <a:lin ang="2700000" scaled="0"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8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TB Group Demi Bold"/>
              </a:rPr>
              <a:t>Оплата услуг в мобильном приложении ВТБ-Онлайн</a:t>
            </a:r>
          </a:p>
        </p:txBody>
      </p:sp>
      <p:pic>
        <p:nvPicPr>
          <p:cNvPr id="5" name="Picture 10" descr="C:\Users\VTB50600110\Desktop\VTB_logo_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50" y="123478"/>
            <a:ext cx="2198874" cy="125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00A01C5-7160-4CE1-AEF9-52073AF59F6B}"/>
              </a:ext>
            </a:extLst>
          </p:cNvPr>
          <p:cNvSpPr/>
          <p:nvPr/>
        </p:nvSpPr>
        <p:spPr>
          <a:xfrm>
            <a:off x="266341" y="1383085"/>
            <a:ext cx="468077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>
              <a:spcAft>
                <a:spcPts val="3600"/>
              </a:spcAft>
            </a:pPr>
            <a:r>
              <a:rPr lang="en-US" sz="3600" dirty="0" smtClean="0">
                <a:solidFill>
                  <a:schemeClr val="accent1"/>
                </a:solidFill>
              </a:rPr>
              <a:t>04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F00BF4B-5A03-470B-97E2-E63DF0AE9A50}"/>
              </a:ext>
            </a:extLst>
          </p:cNvPr>
          <p:cNvSpPr/>
          <p:nvPr/>
        </p:nvSpPr>
        <p:spPr>
          <a:xfrm>
            <a:off x="846485" y="1444639"/>
            <a:ext cx="4850123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ru-RU" sz="1400" b="1" dirty="0" smtClean="0">
                <a:solidFill>
                  <a:schemeClr val="accent1"/>
                </a:solidFill>
                <a:latin typeface="VTB Group Demi Bold"/>
              </a:rPr>
              <a:t>Заполните </a:t>
            </a:r>
            <a:r>
              <a:rPr lang="ru-RU" sz="1400" dirty="0">
                <a:solidFill>
                  <a:schemeClr val="tx1"/>
                </a:solidFill>
                <a:latin typeface="VTB Group Demi Bold"/>
              </a:rPr>
              <a:t>пустые </a:t>
            </a:r>
            <a:r>
              <a:rPr lang="ru-RU" sz="1400" dirty="0" smtClean="0">
                <a:solidFill>
                  <a:schemeClr val="tx1"/>
                </a:solidFill>
                <a:latin typeface="VTB Group Demi Bold"/>
              </a:rPr>
              <a:t>поля и </a:t>
            </a:r>
            <a:r>
              <a:rPr lang="ru-RU" sz="1400" dirty="0">
                <a:solidFill>
                  <a:schemeClr val="tx1"/>
                </a:solidFill>
                <a:latin typeface="VTB Group Demi Bold"/>
              </a:rPr>
              <a:t>нажмите кнопку </a:t>
            </a:r>
            <a:r>
              <a:rPr lang="ru-RU" sz="1400" b="1" dirty="0" smtClean="0">
                <a:solidFill>
                  <a:schemeClr val="tx1"/>
                </a:solidFill>
                <a:latin typeface="VTB Group Demi Bold"/>
              </a:rPr>
              <a:t>«Продолжить»</a:t>
            </a:r>
            <a:endParaRPr lang="ru-RU" sz="1400" b="1" dirty="0">
              <a:solidFill>
                <a:schemeClr val="tx1"/>
              </a:solidFill>
              <a:latin typeface="VTB Group Demi 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" y="2329201"/>
            <a:ext cx="2541273" cy="48533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854" y="2329201"/>
            <a:ext cx="2555127" cy="48533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515" y="2286034"/>
            <a:ext cx="2410738" cy="48965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352" y="2286035"/>
            <a:ext cx="2577853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58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0">
            <a:extLst>
              <a:ext uri="{FF2B5EF4-FFF2-40B4-BE49-F238E27FC236}">
                <a16:creationId xmlns:a16="http://schemas.microsoft.com/office/drawing/2014/main" id="{B1DE1C02-C244-45C6-934D-5D186CC467CD}"/>
              </a:ext>
            </a:extLst>
          </p:cNvPr>
          <p:cNvSpPr/>
          <p:nvPr/>
        </p:nvSpPr>
        <p:spPr>
          <a:xfrm>
            <a:off x="-1" y="324247"/>
            <a:ext cx="7327206" cy="648072"/>
          </a:xfrm>
          <a:custGeom>
            <a:avLst/>
            <a:gdLst>
              <a:gd name="connsiteX0" fmla="*/ 566558 w 3649189"/>
              <a:gd name="connsiteY0" fmla="*/ 0 h 850501"/>
              <a:gd name="connsiteX1" fmla="*/ 2071407 w 3649189"/>
              <a:gd name="connsiteY1" fmla="*/ 0 h 850501"/>
              <a:gd name="connsiteX2" fmla="*/ 3649189 w 3649189"/>
              <a:gd name="connsiteY2" fmla="*/ 0 h 850501"/>
              <a:gd name="connsiteX3" fmla="*/ 3338119 w 3649189"/>
              <a:gd name="connsiteY3" fmla="*/ 850501 h 850501"/>
              <a:gd name="connsiteX4" fmla="*/ 2071407 w 3649189"/>
              <a:gd name="connsiteY4" fmla="*/ 850501 h 850501"/>
              <a:gd name="connsiteX5" fmla="*/ 566558 w 3649189"/>
              <a:gd name="connsiteY5" fmla="*/ 850501 h 850501"/>
              <a:gd name="connsiteX6" fmla="*/ 566558 w 3649189"/>
              <a:gd name="connsiteY6" fmla="*/ 849601 h 850501"/>
              <a:gd name="connsiteX7" fmla="*/ 0 w 3649189"/>
              <a:gd name="connsiteY7" fmla="*/ 849601 h 850501"/>
              <a:gd name="connsiteX8" fmla="*/ 0 w 3649189"/>
              <a:gd name="connsiteY8" fmla="*/ 1 h 850501"/>
              <a:gd name="connsiteX9" fmla="*/ 566558 w 3649189"/>
              <a:gd name="connsiteY9" fmla="*/ 1 h 85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49189" h="850501">
                <a:moveTo>
                  <a:pt x="566558" y="0"/>
                </a:moveTo>
                <a:lnTo>
                  <a:pt x="2071407" y="0"/>
                </a:lnTo>
                <a:lnTo>
                  <a:pt x="3649189" y="0"/>
                </a:lnTo>
                <a:lnTo>
                  <a:pt x="3338119" y="850501"/>
                </a:lnTo>
                <a:lnTo>
                  <a:pt x="2071407" y="850501"/>
                </a:lnTo>
                <a:lnTo>
                  <a:pt x="566558" y="850501"/>
                </a:lnTo>
                <a:lnTo>
                  <a:pt x="566558" y="849601"/>
                </a:lnTo>
                <a:lnTo>
                  <a:pt x="0" y="849601"/>
                </a:lnTo>
                <a:lnTo>
                  <a:pt x="0" y="1"/>
                </a:lnTo>
                <a:lnTo>
                  <a:pt x="566558" y="1"/>
                </a:lnTo>
                <a:close/>
              </a:path>
            </a:pathLst>
          </a:custGeom>
          <a:gradFill>
            <a:gsLst>
              <a:gs pos="0">
                <a:srgbClr val="3BBEFF"/>
              </a:gs>
              <a:gs pos="100000">
                <a:srgbClr val="3BBEFF">
                  <a:lumMod val="75000"/>
                </a:srgbClr>
              </a:gs>
            </a:gsLst>
            <a:lin ang="2700000" scaled="0"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8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TB Group Demi Bold"/>
              </a:rPr>
              <a:t>Оплата услуг в мобильном приложении ВТБ-Онлайн</a:t>
            </a:r>
          </a:p>
        </p:txBody>
      </p:sp>
      <p:pic>
        <p:nvPicPr>
          <p:cNvPr id="5" name="Picture 10" descr="C:\Users\VTB50600110\Desktop\VTB_logo_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50" y="123478"/>
            <a:ext cx="2198874" cy="125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00A01C5-7160-4CE1-AEF9-52073AF59F6B}"/>
              </a:ext>
            </a:extLst>
          </p:cNvPr>
          <p:cNvSpPr/>
          <p:nvPr/>
        </p:nvSpPr>
        <p:spPr>
          <a:xfrm>
            <a:off x="266341" y="1383085"/>
            <a:ext cx="468077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>
              <a:spcAft>
                <a:spcPts val="3600"/>
              </a:spcAft>
            </a:pPr>
            <a:r>
              <a:rPr lang="en-US" sz="3600" dirty="0" smtClean="0">
                <a:solidFill>
                  <a:schemeClr val="accent1"/>
                </a:solidFill>
              </a:rPr>
              <a:t>05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F00BF4B-5A03-470B-97E2-E63DF0AE9A50}"/>
              </a:ext>
            </a:extLst>
          </p:cNvPr>
          <p:cNvSpPr/>
          <p:nvPr/>
        </p:nvSpPr>
        <p:spPr>
          <a:xfrm>
            <a:off x="846485" y="1552361"/>
            <a:ext cx="4850123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VTB Group Demi Bold"/>
              </a:rPr>
              <a:t>Нажмите </a:t>
            </a:r>
            <a:r>
              <a:rPr lang="ru-RU" sz="1400" dirty="0">
                <a:solidFill>
                  <a:schemeClr val="tx1"/>
                </a:solidFill>
                <a:latin typeface="VTB Group Demi Bold"/>
              </a:rPr>
              <a:t>кнопку </a:t>
            </a:r>
            <a:r>
              <a:rPr lang="ru-RU" sz="1400" b="1" dirty="0" smtClean="0">
                <a:solidFill>
                  <a:schemeClr val="tx1"/>
                </a:solidFill>
                <a:latin typeface="VTB Group Demi Bold"/>
              </a:rPr>
              <a:t>«Оплатить»</a:t>
            </a:r>
            <a:r>
              <a:rPr lang="en-US" sz="1400" b="1" dirty="0" smtClean="0">
                <a:solidFill>
                  <a:schemeClr val="tx1"/>
                </a:solidFill>
                <a:latin typeface="VTB Group Demi Bold"/>
              </a:rPr>
              <a:t>. </a:t>
            </a:r>
            <a:r>
              <a:rPr lang="ru-RU" sz="1400" dirty="0" smtClean="0">
                <a:solidFill>
                  <a:schemeClr val="tx1"/>
                </a:solidFill>
                <a:latin typeface="VTB Group Demi Bold"/>
              </a:rPr>
              <a:t>Платёж выполнен.</a:t>
            </a:r>
            <a:endParaRPr lang="ru-RU" sz="1400" b="1" dirty="0">
              <a:solidFill>
                <a:schemeClr val="tx1"/>
              </a:solidFill>
              <a:latin typeface="VTB Group Demi Bold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845" y="2002168"/>
            <a:ext cx="2718932" cy="554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118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19337</TotalTime>
  <Words>83</Words>
  <Application>Microsoft Office PowerPoint</Application>
  <PresentationFormat>Произвольный</PresentationFormat>
  <Paragraphs>18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VTB Group Demi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arkhkvs</dc:creator>
  <cp:lastModifiedBy>Харитонов Дмитрий Сергеевич 702457</cp:lastModifiedBy>
  <cp:revision>411</cp:revision>
  <cp:lastPrinted>2021-07-14T14:42:08Z</cp:lastPrinted>
  <dcterms:created xsi:type="dcterms:W3CDTF">2013-09-05T12:57:47Z</dcterms:created>
  <dcterms:modified xsi:type="dcterms:W3CDTF">2025-08-13T12:37:49Z</dcterms:modified>
</cp:coreProperties>
</file>