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53" r:id="rId2"/>
    <p:sldId id="444" r:id="rId3"/>
    <p:sldId id="469" r:id="rId4"/>
    <p:sldId id="470" r:id="rId5"/>
    <p:sldId id="471" r:id="rId6"/>
    <p:sldId id="472" r:id="rId7"/>
    <p:sldId id="473" r:id="rId8"/>
    <p:sldId id="474" r:id="rId9"/>
    <p:sldId id="468" r:id="rId10"/>
    <p:sldId id="449" r:id="rId11"/>
    <p:sldId id="450" r:id="rId12"/>
    <p:sldId id="451" r:id="rId13"/>
    <p:sldId id="452" r:id="rId14"/>
    <p:sldId id="453" r:id="rId15"/>
    <p:sldId id="454" r:id="rId16"/>
    <p:sldId id="455" r:id="rId17"/>
    <p:sldId id="456" r:id="rId18"/>
    <p:sldId id="457" r:id="rId19"/>
    <p:sldId id="458" r:id="rId20"/>
    <p:sldId id="459" r:id="rId21"/>
    <p:sldId id="460" r:id="rId22"/>
    <p:sldId id="461" r:id="rId23"/>
    <p:sldId id="462" r:id="rId24"/>
    <p:sldId id="463" r:id="rId25"/>
    <p:sldId id="464" r:id="rId26"/>
    <p:sldId id="465" r:id="rId27"/>
    <p:sldId id="466" r:id="rId28"/>
    <p:sldId id="467" r:id="rId29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86DD"/>
    <a:srgbClr val="2B578D"/>
    <a:srgbClr val="FFFFFF"/>
    <a:srgbClr val="BFD7F3"/>
    <a:srgbClr val="8BB6E9"/>
    <a:srgbClr val="F2F2F2"/>
    <a:srgbClr val="E2E2E2"/>
    <a:srgbClr val="EAEAEA"/>
    <a:srgbClr val="5589C7"/>
    <a:srgbClr val="8EB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91" d="100"/>
          <a:sy n="91" d="100"/>
        </p:scale>
        <p:origin x="13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r">
              <a:defRPr sz="1200"/>
            </a:lvl1pPr>
          </a:lstStyle>
          <a:p>
            <a:fld id="{6DB0A7A2-C355-4E03-85C1-71A0A09BBC0F}" type="datetimeFigureOut">
              <a:rPr lang="ru-RU" smtClean="0"/>
              <a:t>18.11.2022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34" tIns="45167" rIns="90334" bIns="45167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334" tIns="45167" rIns="90334" bIns="4516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r">
              <a:defRPr sz="1200"/>
            </a:lvl1pPr>
          </a:lstStyle>
          <a:p>
            <a:fld id="{B17E650B-F38B-4638-AFCC-2B85EE2D38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0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338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83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930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5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657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3713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0051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7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230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3510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055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8DB48-E539-4A69-AA2A-C9D5E6681394}" type="datetimeFigureOut">
              <a:rPr lang="ru-RU" smtClean="0"/>
              <a:pPr/>
              <a:t>18.11.2022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76CC1-4DCE-4DA1-9F66-31E7F44B5E7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779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473" y="1263973"/>
            <a:ext cx="9152049" cy="36291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848592"/>
            <a:ext cx="2633664" cy="106203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032" y="2865248"/>
            <a:ext cx="2304000" cy="1536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940" y="4560876"/>
            <a:ext cx="2370260" cy="158182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032" y="4560876"/>
            <a:ext cx="2304000" cy="158013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070" y="2865247"/>
            <a:ext cx="2304000" cy="1536001"/>
          </a:xfrm>
          <a:prstGeom prst="rect">
            <a:avLst/>
          </a:prstGeom>
        </p:spPr>
      </p:pic>
      <p:sp>
        <p:nvSpPr>
          <p:cNvPr id="13" name="Пятиугольник 12"/>
          <p:cNvSpPr/>
          <p:nvPr/>
        </p:nvSpPr>
        <p:spPr>
          <a:xfrm>
            <a:off x="-24473" y="1830324"/>
            <a:ext cx="5112568" cy="259721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Заголовок 3"/>
          <p:cNvSpPr txBox="1">
            <a:spLocks/>
          </p:cNvSpPr>
          <p:nvPr/>
        </p:nvSpPr>
        <p:spPr>
          <a:xfrm>
            <a:off x="106022" y="2851595"/>
            <a:ext cx="4166409" cy="554707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algn="ctr"/>
            <a:r>
              <a:rPr lang="ru-RU" sz="3200" b="1" dirty="0" smtClean="0">
                <a:ln w="6350">
                  <a:noFill/>
                </a:ln>
                <a:solidFill>
                  <a:schemeClr val="tx2">
                    <a:lumMod val="75000"/>
                  </a:schemeClr>
                </a:solidFill>
                <a:latin typeface="+mj-lt"/>
                <a:cs typeface="Aharoni" panose="02010803020104030203" pitchFamily="2" charset="-79"/>
              </a:rPr>
              <a:t>КЛУБ ЗНАТОКОВ КМРК, КГТУ, БГАРФ</a:t>
            </a:r>
            <a:endParaRPr lang="ru-RU" sz="3200" b="1" dirty="0">
              <a:ln w="6350">
                <a:noFill/>
              </a:ln>
              <a:solidFill>
                <a:schemeClr val="tx2">
                  <a:lumMod val="75000"/>
                </a:schemeClr>
              </a:solidFill>
              <a:latin typeface="+mj-lt"/>
              <a:cs typeface="Aharoni" panose="02010803020104030203" pitchFamily="2" charset="-79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724" y="4563296"/>
            <a:ext cx="2218800" cy="157771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" y="4427535"/>
            <a:ext cx="1860142" cy="186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93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323528" y="1921301"/>
            <a:ext cx="7749498" cy="35264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2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Какое ведомство является учредителем БГАРФ?</a:t>
            </a:r>
          </a:p>
          <a:p>
            <a:pPr algn="l"/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6088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Министерство науки и высшего образования РФ</a:t>
            </a:r>
          </a:p>
          <a:p>
            <a:pPr algn="l">
              <a:tabLst>
                <a:tab pos="446088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Министерство сельского хозяйства РФ</a:t>
            </a:r>
          </a:p>
          <a:p>
            <a:pPr algn="l">
              <a:tabLst>
                <a:tab pos="446088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	Министерство транспорта РФ</a:t>
            </a:r>
          </a:p>
          <a:p>
            <a:pPr algn="l"/>
            <a:endParaRPr lang="ru-RU" sz="1800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34388" y="619122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«Факты о БГАРФ»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46208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76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684213" y="1733747"/>
            <a:ext cx="9666418" cy="352641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9024" y="1857697"/>
            <a:ext cx="85334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3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называется студенческий орган самоуправления, действующий в Академии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623888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	Студенческий парламент</a:t>
            </a:r>
          </a:p>
          <a:p>
            <a:pPr>
              <a:tabLst>
                <a:tab pos="623888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Совет учащихся БГАРФ</a:t>
            </a:r>
          </a:p>
          <a:p>
            <a:pPr>
              <a:tabLst>
                <a:tab pos="623888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Курсантско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-студенческий совет 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80127" y="625789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«Факты о БГАРФ»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7" y="5176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32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14138" y="606198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«Факты о БГАРФ»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7645" y="1859340"/>
            <a:ext cx="866885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4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Что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располагалось в здании главного корпуса Академии с 1961 по 1966гг.?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	Средняя школа и школа-интернат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Военный госпиталь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Здание Министерства рыбного хозяйства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02" y="5176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8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9" y="1983515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5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Какие уникальные возможности даёт Академия своим курсантам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534988" algn="l"/>
              </a:tabLs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1)	Практика на всемирно известных учебных парусных судах «Крузенштерн» и «Седов»</a:t>
            </a:r>
          </a:p>
          <a:p>
            <a:pPr>
              <a:tabLst>
                <a:tab pos="534988" algn="l"/>
              </a:tabLs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2)	Участие в культурно-творческих, научных, общественных, спортивных, патриотических мероприятиях</a:t>
            </a:r>
          </a:p>
          <a:p>
            <a:pPr>
              <a:tabLst>
                <a:tab pos="534988" algn="l"/>
              </a:tabLs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3)	Возможность получать повышенную стипендию за различные достижения</a:t>
            </a:r>
          </a:p>
          <a:p>
            <a:pPr>
              <a:tabLst>
                <a:tab pos="534988" algn="l"/>
              </a:tabLs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4)	Всё вышеперечисленное 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53630" y="520045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«Факты о БГАРФ»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62" y="3648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59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1634" y="1862000"/>
            <a:ext cx="875041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1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 какую образовательную программу Академии традиционно самый высокий конкурс среди абитуриентов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	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Техносферная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безопасность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Судовождение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Техническая эксплуатация транспортного радиооборудования 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4138" y="521406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«Поступай правильно»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473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74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9303" y="1847144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2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 подготовке к поступлению в вуз главные источники информации для абитуриента это: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	 «Правила приёма» и официальный сайт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вуза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 Любые Интернет-ресурсы о поступлении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Специализированные справочники для абитуриентов 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34388" y="544041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«Поступай правильно»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6738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6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1863877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3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Что такое «конкурсный список» поступающих?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	Список зачисленных абитуриентов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Пофамильный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перечень всех абитуриентов, подавших документы на поступление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Рейтинговый список абитуриентов, подавших документы, в порядке убывания конкурсных баллов 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4137" y="554606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«Поступай правильно»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62" y="4462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21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776" y="1873178"/>
            <a:ext cx="87200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4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 поступлении в вуз самое важное – это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	Результаты ЕГЭ по трём предметам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Средний балл аттестата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Портфолио грамот, благодарностей, полученных в школе 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4138" y="618462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«Поступай правильно»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92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14138" y="502387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«Поступай правильно»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7929" y="1696982"/>
            <a:ext cx="876120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5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каких олимпиадах нужно участвовать, чтобы постараться получить дополнительные преимущества при поступлении в Академию?</a:t>
            </a:r>
          </a:p>
          <a:p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Только всероссийская олимпиада школьников (по профильным предметам)</a:t>
            </a:r>
          </a:p>
          <a:p>
            <a:pPr marL="342900" indent="-342900">
              <a:buAutoNum type="arabicParenR" startAt="2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Всероссийская олимпиада школьников (по профильным предметам), олимпиады из утвержденных перечней Министерства просвещения Российской Федерации и Министерства науки и высшего образования Российской Федерации (по профильным предметам)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3) Нужно участвовать во всех возможных олимпиадах, ведь больше – значит лучше</a:t>
            </a:r>
          </a:p>
          <a:p>
            <a:endParaRPr lang="ru-RU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36171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05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22350" y="507624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«Из жизни парусников»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3876" y="1950732"/>
            <a:ext cx="822317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1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Название неофициального гимна учебного парусного судна «Крузенштерн»: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	«Паруса Крузенштерна»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«Путь Крузенштерна»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«Морская мелодия» 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49" y="4462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82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3508" y="617853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«Факты о КМРК»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361423" y="2095837"/>
            <a:ext cx="8790625" cy="1837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1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каком году рыбопромысловая мореходная школа преобразована в Калининградское среднее мореходное училище?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1947 г.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1948 г.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1952 г.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23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34388" y="599020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«Из жизни парусников»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020003"/>
            <a:ext cx="88204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2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Назовите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порт приписки барков «Крузенштерн» и «Седов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357188" algn="l"/>
              </a:tabLst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	Мурманск</a:t>
            </a:r>
          </a:p>
          <a:p>
            <a:pPr>
              <a:tabLst>
                <a:tab pos="357188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Калининград</a:t>
            </a:r>
          </a:p>
          <a:p>
            <a:pPr>
              <a:tabLst>
                <a:tab pos="357188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Санкт-Петербург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48953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83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4138" y="575917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«Из жизни парусников»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1919055"/>
            <a:ext cx="800715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3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 чем уникальность барка «Седов»?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446088" algn="l"/>
              </a:tabLst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1)	Это самое крупное учебное парусное судно в мире</a:t>
            </a:r>
          </a:p>
          <a:p>
            <a:pPr>
              <a:tabLst>
                <a:tab pos="446088" algn="l"/>
              </a:tabLst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2)	Барк был построен в Петербурге специально для учебных целей</a:t>
            </a:r>
          </a:p>
          <a:p>
            <a:pPr>
              <a:tabLst>
                <a:tab pos="446088" algn="l"/>
              </a:tabLst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3)	На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нём проходят морскую практику только курсанты БГАРФ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4747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96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05926" y="552544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«Из жизни парусников»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095837"/>
            <a:ext cx="84296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4 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Ныне российские, парусники «Крузенштерн» и «Седов» имеют иностранное происхождение. 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 какой стране «рождены» знаменитые барки?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357188" algn="l"/>
              </a:tabLst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1)	Нидерланды </a:t>
            </a:r>
          </a:p>
          <a:p>
            <a:pPr>
              <a:tabLst>
                <a:tab pos="357188" algn="l"/>
              </a:tabLst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2)	Великобритания </a:t>
            </a:r>
          </a:p>
          <a:p>
            <a:pPr>
              <a:tabLst>
                <a:tab pos="357188" algn="l"/>
              </a:tabLst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3)	Германия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473" y="4462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62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4138" y="583458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«Из жизни парусников»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1971438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5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Кем был знаменитый Иван Фёдорович Крузенштерн, в честь которого названо знаменитое парусное судно?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Русским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мореплавателем, возглавлявшим в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1803-1806гг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первое русское кругосветное плавание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Великим русским полководцем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Учёным-астрономом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4462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82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4138" y="583458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«Факты о КГТУ»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1971438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1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Кто из этих известных людей региона является выпускником КГТУ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КТИРПиХ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)?</a:t>
            </a:r>
          </a:p>
          <a:p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447675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	Елена Дятлова </a:t>
            </a:r>
          </a:p>
          <a:p>
            <a:pPr>
              <a:tabLst>
                <a:tab pos="447675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	Сергей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Лютаревич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447675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	Андрей Кропоткин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4462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28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4138" y="583458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«Факты о КГТУ»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1971438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Что располагалось в здании главного корпуса КГТУ во времена Восточной Пруссии?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Кенигсбергский суд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Управление Немецкой Восточной ярмарки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Правительство Восточной Пруссии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4462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93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4138" y="583458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«Факты о КГТУ»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1971438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Скульптура «Борющиеся зубры» стала неофициальным символом КГТУ, а что она символизирует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Противостояние добра и зла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Противостояние профессора и студента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Противостояние адвоката и прокурора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4462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96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4138" y="583458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«Из жизни студентов»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1971438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357188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Кто является главным административным лицом Университетского комплекса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КГТУ</a:t>
            </a:r>
          </a:p>
          <a:p>
            <a:pPr>
              <a:tabLst>
                <a:tab pos="357188" algn="l"/>
              </a:tabLst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  <a:tabLst>
                <a:tab pos="357188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Президент КГТУ</a:t>
            </a:r>
          </a:p>
          <a:p>
            <a:pPr marL="457200" indent="-457200">
              <a:buAutoNum type="arabicParenR" startAt="2"/>
              <a:tabLst>
                <a:tab pos="357188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Директор КГТУ</a:t>
            </a:r>
          </a:p>
          <a:p>
            <a:pPr marL="457200" indent="-457200">
              <a:buAutoNum type="arabicParenR" startAt="2"/>
              <a:tabLst>
                <a:tab pos="357188" algn="l"/>
              </a:tabLs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Ректор КГТУ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4462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8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4138" y="583458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«Из жизни студентов»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1971438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называется известное студенческое кафе КГТУ: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«Парус»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«У быков»</a:t>
            </a:r>
          </a:p>
          <a:p>
            <a:pPr marL="457200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«Царь-рыба» 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" y="44622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62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3508" y="617853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«Факты о КМРК»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361423" y="2095837"/>
            <a:ext cx="8790625" cy="1837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2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Первыми за парты среднего мореходного училища осенью 1952 года сели: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автомеханики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судоводители и судомеханики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	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рефмеханики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23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96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3508" y="617853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«Факты о КМРК»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361423" y="2095837"/>
            <a:ext cx="9539169" cy="1837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3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каком году Калининградский морской рыбопромышленный колледж стал структурным подразделением БГАРФ?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2009 г.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 г.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 г.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23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81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3508" y="617853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«Факты о КМРК»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361424" y="2095837"/>
            <a:ext cx="8790626" cy="1837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4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Сколько специальностей реализуется в Калининградском морском рыбопромышленном колледже на сегодняшний день?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23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23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3508" y="617853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«Поступление в КМРК»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361424" y="2095837"/>
            <a:ext cx="8790626" cy="1837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поступлении в колледж самое важное - это 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ЕГЭ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ОГЭ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балл аттестата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23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89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3508" y="617853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«Поступление в КМРК»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361424" y="2095837"/>
            <a:ext cx="8790626" cy="1837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Какими способами поступающий вправе направить пакет документов в приемную комиссию колледжа?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Очно, почтой РФ, через Электронную форму подачи документов на сайте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kmrk.ru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 очно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Использовать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дронов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доставки документов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23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33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3508" y="617853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«Поступление в КМРК»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361424" y="2095837"/>
            <a:ext cx="8790626" cy="1837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зачислени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 рассматриваются анкеты абитуриентов, предоставивших: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Копию документа об образовании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Оригинал документа об образовании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23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17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4473" y="6286940"/>
            <a:ext cx="9176522" cy="5547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89" y="-12885"/>
            <a:ext cx="9111548" cy="1785701"/>
          </a:xfrm>
          <a:prstGeom prst="rect">
            <a:avLst/>
          </a:prstGeom>
          <a:gradFill flip="none" rotWithShape="1">
            <a:gsLst>
              <a:gs pos="0">
                <a:srgbClr val="2B578D"/>
              </a:gs>
              <a:gs pos="50000">
                <a:srgbClr val="5589C7"/>
              </a:gs>
              <a:gs pos="100000">
                <a:srgbClr val="8BB6E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989" y="44624"/>
            <a:ext cx="6180649" cy="14276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435100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-24472" y="44623"/>
            <a:ext cx="9176522" cy="16523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 indent="12700">
              <a:buClr>
                <a:srgbClr val="4F81BD"/>
              </a:buClr>
              <a:buSzPct val="80000"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13508" y="617853"/>
            <a:ext cx="8691250" cy="903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Рубрика «Факты о БГАРФ»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361424" y="2095837"/>
            <a:ext cx="8534400" cy="25177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1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из этих известных людей является выпускником Академии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l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Олег Газманов </a:t>
            </a: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Антон Алиханов </a:t>
            </a:r>
          </a:p>
          <a:p>
            <a:pPr algn="l">
              <a:tabLst>
                <a:tab pos="447675" algn="l"/>
              </a:tabLs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	Э.Т.А. Гофман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23" y="39949"/>
            <a:ext cx="9152049" cy="3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44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10574</TotalTime>
  <Words>660</Words>
  <Application>Microsoft Office PowerPoint</Application>
  <PresentationFormat>Экран (4:3)</PresentationFormat>
  <Paragraphs>193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Aharoni</vt:lpstr>
      <vt:lpstr>Arial</vt:lpstr>
      <vt:lpstr>Calibri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Гончарова Елена Николаевна</dc:creator>
  <cp:lastModifiedBy>Elena</cp:lastModifiedBy>
  <cp:revision>405</cp:revision>
  <cp:lastPrinted>2021-11-19T08:10:42Z</cp:lastPrinted>
  <dcterms:created xsi:type="dcterms:W3CDTF">2015-10-26T10:01:08Z</dcterms:created>
  <dcterms:modified xsi:type="dcterms:W3CDTF">2022-11-18T10:00:48Z</dcterms:modified>
</cp:coreProperties>
</file>